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93" r:id="rId20"/>
    <p:sldId id="279" r:id="rId21"/>
    <p:sldId id="287" r:id="rId22"/>
    <p:sldId id="280" r:id="rId23"/>
    <p:sldId id="282" r:id="rId24"/>
    <p:sldId id="283" r:id="rId25"/>
    <p:sldId id="265" r:id="rId26"/>
    <p:sldId id="285" r:id="rId27"/>
    <p:sldId id="288" r:id="rId28"/>
    <p:sldId id="286" r:id="rId29"/>
    <p:sldId id="289" r:id="rId30"/>
    <p:sldId id="290" r:id="rId31"/>
    <p:sldId id="291" r:id="rId32"/>
    <p:sldId id="292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9"/>
            <p14:sldId id="258"/>
            <p14:sldId id="260"/>
            <p14:sldId id="261"/>
            <p14:sldId id="262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7"/>
            <p14:sldId id="278"/>
            <p14:sldId id="293"/>
            <p14:sldId id="279"/>
            <p14:sldId id="287"/>
            <p14:sldId id="280"/>
            <p14:sldId id="282"/>
            <p14:sldId id="283"/>
            <p14:sldId id="265"/>
            <p14:sldId id="285"/>
            <p14:sldId id="288"/>
            <p14:sldId id="286"/>
            <p14:sldId id="289"/>
            <p14:sldId id="290"/>
            <p14:sldId id="291"/>
            <p14:sldId id="29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35800"/>
    <a:srgbClr val="E82143"/>
    <a:srgbClr val="2AEE75"/>
    <a:srgbClr val="EAF8EA"/>
    <a:srgbClr val="E9F8E9"/>
    <a:srgbClr val="FBFDFB"/>
    <a:srgbClr val="DEF6DE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1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56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12/14/20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12/14/20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12/14/20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7" Type="http://schemas.openxmlformats.org/officeDocument/2006/relationships/hyperlink" Target="https://cran.r-project.org/package=polymapR" TargetMode="External"/><Relationship Id="rId2" Type="http://schemas.openxmlformats.org/officeDocument/2006/relationships/hyperlink" Target="https://cran.r-project.org/package=fit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an.r-project.org/package=polyRAD" TargetMode="External"/><Relationship Id="rId5" Type="http://schemas.openxmlformats.org/officeDocument/2006/relationships/hyperlink" Target="https://cran.r-project.org/package=updog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github.com/mmollina/SCRI/blob/main/MAPpoly/get_solcap_snp_pos.R" TargetMode="External"/><Relationship Id="rId4" Type="http://schemas.openxmlformats.org/officeDocument/2006/relationships/hyperlink" Target="https://github.com/mmollina/SCRI/blob/main/data/fitpoly_tetra_call/B2721_fitpoly_call.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hyperlink" Target="https://github.com/mmollina/MAPpol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MAPpoly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pic>
        <p:nvPicPr>
          <p:cNvPr id="4" name="Picture 4" descr="http://www.gavi.org/uploadedImages/About_the_Alliance/Partners_in_the_Alliance/Logos/gates-foundation_34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691" y="5318902"/>
            <a:ext cx="2382464" cy="95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8" t="16468" r="25761" b="22229"/>
          <a:stretch/>
        </p:blipFill>
        <p:spPr bwMode="auto">
          <a:xfrm>
            <a:off x="-4" y="4548199"/>
            <a:ext cx="1327487" cy="20649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lc="http://schemas.openxmlformats.org/drawingml/2006/lockedCanvas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529559" y="6488668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BD2136-498D-5940-AE98-AE2CC26BC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16" y="4785624"/>
            <a:ext cx="2419764" cy="159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missing data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390080" y="1585546"/>
            <a:ext cx="384411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"marker"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4678818" y="1585696"/>
            <a:ext cx="4292854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filter_missing(input.data = dat,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type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"individual"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filter.thres = 0.025)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9A193F-B4AB-A645-BCB2-961500E9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80" y="2921393"/>
            <a:ext cx="3533449" cy="3337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25C34-4C35-6440-B21D-A6C2535DB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926" y="2862925"/>
            <a:ext cx="3533450" cy="333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21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segregation distortion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85548"/>
            <a:ext cx="8052171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filter_segregation(input.data = dat, chisq.pval.thres = 0.05/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dat$n.mrk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 &lt;- make_seq_mappoly(s)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plot(s)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5CE4C6-9BA4-D645-AB45-D808E0568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562" y="2923163"/>
            <a:ext cx="3671777" cy="316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A269E8-D425-9C4E-8FEB-8CD63E4D38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" r="1"/>
          <a:stretch/>
        </p:blipFill>
        <p:spPr>
          <a:xfrm>
            <a:off x="4355335" y="2753539"/>
            <a:ext cx="4375870" cy="333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75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Two-point analysis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39805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nc &lt;- parallel::detectCores() - 1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 &lt;- est_pairwise_rf(s,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tpt$pairwise[1:10]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tpt$pairwise$`1-10`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plot(tpt, first.mrk = 1, second.mrk = 10)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03AB-7AFE-904E-A83E-6AC775E39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1275436"/>
            <a:ext cx="552007" cy="464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E12C3F-61CF-D64D-B866-F770CFE08D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3"/>
          <a:stretch/>
        </p:blipFill>
        <p:spPr>
          <a:xfrm>
            <a:off x="4383074" y="3253404"/>
            <a:ext cx="4244056" cy="32394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5280D2-A488-6545-9B52-85F3FFDF4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650" y="4247872"/>
            <a:ext cx="2623546" cy="95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Recombination fraction matrix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1153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 &lt;- rf_list_to_matrix(tpt, ncpus = nc)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gen.ord &lt;- get_genomic_order(s)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s.gen.ord &lt;- make_seq_mappoly(gen.ord)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plot(m, ord = s.gen.ord$seq.mrk.names, fact = 10)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B41D41-5156-CE4E-82C6-8A5D15828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8772" y="2759016"/>
            <a:ext cx="5473595" cy="387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16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153029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 &lt;- rf_snp_filter(input.twopt = tpt,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thresh.LOD.ph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thresh.LOD.rf = 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thresh.rf = 0.25,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probs = c(0.05, 0.95))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mf &lt;- make_mat_mappoly(m, sf)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B5F1E3-F8B4-3141-A714-4403ED9DF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007" y="3128609"/>
            <a:ext cx="4589513" cy="35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by pairwise recombination fraction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63179" y="1507630"/>
            <a:ext cx="8052171" cy="83504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 &lt;- group_mappoly(mf, expected.groups = 12,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comp.mat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F2C390-B750-8145-B241-2F1779E93F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179" y="2684256"/>
            <a:ext cx="4917423" cy="38033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BD160-71F1-0041-A073-E95F118D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213" y="2690402"/>
            <a:ext cx="2649504" cy="379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4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2821473"/>
            <a:ext cx="3700741" cy="253050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 &lt;- make_seq_mappoly(gr, arg = 1,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genomic.info = 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tpt1 &lt;- make_pairs_mappoly(tpt,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m1 &lt;- make_mat_mappoly(m, 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##Genomic order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g.o1 &lt;- get_genomic_order(s1)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s1.g &lt;- make_seq_mappoly(g.o1)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plot(g.o1)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s1.g$seq.mrk.names,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fact = 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Genome order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DDF8B0-5362-6B46-B11E-3BE7E916D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17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6AF5F7-CB2B-6340-B5D2-978BCBCEA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0" y="2011268"/>
            <a:ext cx="4450386" cy="35991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Ordering within a specific linkage group</a:t>
            </a:r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433607" y="3148055"/>
            <a:ext cx="3700741" cy="1325563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mds.o1 &lt;- mds_mappoly(m1, n = c(201,47))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s1.mds &lt;- make_seq_mappoly(mds.o1)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plot(m1, ord = s1.mds$seq.mrk.names)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7134F-F006-CF4F-BEE9-FBF0720A6C68}"/>
              </a:ext>
            </a:extLst>
          </p:cNvPr>
          <p:cNvSpPr txBox="1"/>
          <p:nvPr/>
        </p:nvSpPr>
        <p:spPr>
          <a:xfrm>
            <a:off x="433607" y="2071415"/>
            <a:ext cx="11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MDS order</a:t>
            </a:r>
          </a:p>
        </p:txBody>
      </p:sp>
    </p:spTree>
    <p:extLst>
      <p:ext uri="{BB962C8B-B14F-4D97-AF65-F5344CB8AC3E}">
        <p14:creationId xmlns:p14="http://schemas.microsoft.com/office/powerpoint/2010/main" val="398375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219930" y="2769648"/>
            <a:ext cx="4707250" cy="29094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lg1.geno.map&lt;-est_rf_hmm_sequential(input.seq = s1.g,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start.set = 3,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thres.twopt = 10,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thres.hmm = 50,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extend.tail = 30,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twopt = tpt1,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TRUE,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10e-2,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tol.final = 10e-4,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phase.number.limit = 20,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sub.map.size.diff.limit = 5,</a:t>
            </a:r>
          </a:p>
          <a:p>
            <a:pPr>
              <a:lnSpc>
                <a:spcPct val="150000"/>
              </a:lnSpc>
            </a:pPr>
            <a:r>
              <a:rPr lang="en-US" sz="10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info.tail = TRUE)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B8CA2-B3E0-4E4A-B481-7F8121D7D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414" y="1557948"/>
            <a:ext cx="3633818" cy="2521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9526D5-7859-8E46-935D-B1A9ACD55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7413" y="4477526"/>
            <a:ext cx="3633819" cy="198159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D86140-4B3A-C943-80F7-28DD23FE1950}"/>
              </a:ext>
            </a:extLst>
          </p:cNvPr>
          <p:cNvGrpSpPr/>
          <p:nvPr/>
        </p:nvGrpSpPr>
        <p:grpSpPr>
          <a:xfrm>
            <a:off x="6942608" y="4169054"/>
            <a:ext cx="32003" cy="153231"/>
            <a:chOff x="6427020" y="4169054"/>
            <a:chExt cx="45719" cy="218901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8D3957-E6A6-9F4E-AA6A-33FBD57549F5}"/>
                </a:ext>
              </a:extLst>
            </p:cNvPr>
            <p:cNvSpPr/>
            <p:nvPr/>
          </p:nvSpPr>
          <p:spPr>
            <a:xfrm>
              <a:off x="6427020" y="4169054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E22BF7D-8634-D641-87A8-7E116A42CB44}"/>
                </a:ext>
              </a:extLst>
            </p:cNvPr>
            <p:cNvSpPr/>
            <p:nvPr/>
          </p:nvSpPr>
          <p:spPr>
            <a:xfrm>
              <a:off x="6427020" y="4256337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28638D0-56CB-2342-845E-E2722301484D}"/>
                </a:ext>
              </a:extLst>
            </p:cNvPr>
            <p:cNvSpPr/>
            <p:nvPr/>
          </p:nvSpPr>
          <p:spPr>
            <a:xfrm>
              <a:off x="6427020" y="4342236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58719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and HMM estimation of distance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FCF8BA2-A16C-CB45-9979-FA2C2386E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331827"/>
              </p:ext>
            </p:extLst>
          </p:nvPr>
        </p:nvGraphicFramePr>
        <p:xfrm>
          <a:off x="101272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61300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837189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– 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F36870C5-7EAC-AD49-8552-A00F4AF9D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123104"/>
              </p:ext>
            </p:extLst>
          </p:nvPr>
        </p:nvGraphicFramePr>
        <p:xfrm>
          <a:off x="4744240" y="2719263"/>
          <a:ext cx="4298489" cy="28410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9919">
                  <a:extLst>
                    <a:ext uri="{9D8B030D-6E8A-4147-A177-3AD203B41FA5}">
                      <a16:colId xmlns:a16="http://schemas.microsoft.com/office/drawing/2014/main" val="3165064642"/>
                    </a:ext>
                  </a:extLst>
                </a:gridCol>
                <a:gridCol w="1798570">
                  <a:extLst>
                    <a:ext uri="{9D8B030D-6E8A-4147-A177-3AD203B41FA5}">
                      <a16:colId xmlns:a16="http://schemas.microsoft.com/office/drawing/2014/main" val="4243331588"/>
                    </a:ext>
                  </a:extLst>
                </a:gridCol>
              </a:tblGrid>
              <a:tr h="336972">
                <a:tc>
                  <a:txBody>
                    <a:bodyPr/>
                    <a:lstStyle/>
                    <a:p>
                      <a:r>
                        <a:rPr lang="en-US" dirty="0"/>
                        <a:t>Argument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799871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start.set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 –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856197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thres.twopt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262650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thres.hmm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838445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extend.tail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– 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580339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phase.number.limit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– 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326192"/>
                  </a:ext>
                </a:extLst>
              </a:tr>
              <a:tr h="359093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101010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sub.map.size.diff.limit 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(thousands per LG)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10 (hundred(s) per LG)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329204"/>
                  </a:ext>
                </a:extLst>
              </a:tr>
            </a:tbl>
          </a:graphicData>
        </a:graphic>
      </p:graphicFrame>
      <p:sp>
        <p:nvSpPr>
          <p:cNvPr id="17" name="Title 1">
            <a:extLst>
              <a:ext uri="{FF2B5EF4-FFF2-40B4-BE49-F238E27FC236}">
                <a16:creationId xmlns:a16="http://schemas.microsoft.com/office/drawing/2014/main" id="{84705E6B-6196-B54B-84DD-30ABC69EF95A}"/>
              </a:ext>
            </a:extLst>
          </p:cNvPr>
          <p:cNvSpPr txBox="1">
            <a:spLocks/>
          </p:cNvSpPr>
          <p:nvPr/>
        </p:nvSpPr>
        <p:spPr>
          <a:xfrm>
            <a:off x="1512722" y="1984580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Tetraploid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AFA8B42-B288-1046-ACFA-F77FC8E69094}"/>
              </a:ext>
            </a:extLst>
          </p:cNvPr>
          <p:cNvSpPr txBox="1">
            <a:spLocks/>
          </p:cNvSpPr>
          <p:nvPr/>
        </p:nvSpPr>
        <p:spPr>
          <a:xfrm>
            <a:off x="6155691" y="1984579"/>
            <a:ext cx="1475589" cy="68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Hexaploid</a:t>
            </a:r>
          </a:p>
        </p:txBody>
      </p:sp>
    </p:spTree>
    <p:extLst>
      <p:ext uri="{BB962C8B-B14F-4D97-AF65-F5344CB8AC3E}">
        <p14:creationId xmlns:p14="http://schemas.microsoft.com/office/powerpoint/2010/main" val="2110795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Installation</a:t>
            </a:r>
          </a:p>
          <a:p>
            <a:r>
              <a:rPr lang="en-US" dirty="0"/>
              <a:t>Reading/import datasets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Two-point analysis</a:t>
            </a:r>
          </a:p>
          <a:p>
            <a:r>
              <a:rPr lang="en-US" dirty="0"/>
              <a:t>Grouping</a:t>
            </a:r>
          </a:p>
          <a:p>
            <a:r>
              <a:rPr lang="en-US" dirty="0"/>
              <a:t>Ordering</a:t>
            </a:r>
          </a:p>
          <a:p>
            <a:r>
              <a:rPr lang="en-US" dirty="0"/>
              <a:t>Phasing</a:t>
            </a:r>
          </a:p>
          <a:p>
            <a:r>
              <a:rPr lang="en-US" dirty="0"/>
              <a:t>Modeling errors/genotype probabilities</a:t>
            </a:r>
          </a:p>
          <a:p>
            <a:r>
              <a:rPr lang="en-US" dirty="0"/>
              <a:t>Final checking</a:t>
            </a:r>
          </a:p>
          <a:p>
            <a:r>
              <a:rPr lang="en-US" dirty="0"/>
              <a:t>Map summary/results</a:t>
            </a:r>
          </a:p>
          <a:p>
            <a:r>
              <a:rPr lang="en-US" dirty="0"/>
              <a:t>Genotype probabilities</a:t>
            </a:r>
          </a:p>
          <a:p>
            <a:r>
              <a:rPr lang="en-US" dirty="0"/>
              <a:t>Preferential pairing/haplotype probabilities</a:t>
            </a:r>
          </a:p>
          <a:p>
            <a:r>
              <a:rPr lang="en-US" dirty="0"/>
              <a:t>Appendix: meiotic analysis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C7AC-1296-0B47-950F-A02BE685D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 r="-73"/>
          <a:stretch/>
        </p:blipFill>
        <p:spPr>
          <a:xfrm rot="16200000">
            <a:off x="4080728" y="1794727"/>
            <a:ext cx="6087983" cy="4038560"/>
          </a:xfrm>
          <a:prstGeom prst="rect">
            <a:avLst/>
          </a:prstGeom>
          <a:effectLst>
            <a:softEdge rad="787400"/>
          </a:effectLst>
        </p:spPr>
      </p:pic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plot(lg1.geno.map, mrk.names = TRUE, cex = 0.5, P = "Atlantic", Q = "B1829")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A529AF-9B5C-1840-BE8D-4A89532C9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0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 – error modeling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lg1.geno.map.err &lt;- est_full_hmm_with_global_error(lg1.geno.map, error = 0.05, tol = 10e-4)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mrk.names = TRUE, cex = 0.5, P = "Atlantic", Q = "B1829")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AFA96-C6E0-F440-8333-1EF8F61F9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1" y="2660173"/>
            <a:ext cx="7233557" cy="40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92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Resulting map: 20-30 cM segment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628650" y="3281788"/>
            <a:ext cx="2041323" cy="173831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plot(lg1.geno.map.err,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mrk.names = TRUE,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left.lim = 19,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right.lim = 20,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P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Q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281120-6A57-2449-88CB-7C3DE6EE7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289" y="1723737"/>
            <a:ext cx="5982951" cy="48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87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g1 &lt;- calc_genoprob_error(input.map = lg1.geno.map.err, step = 1, error = 0.05)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h1 &lt;- calc_homoprob(g1)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plot(h1, ind = 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80850-E343-A84B-A5BD-6A4599BDC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471" y="2560639"/>
            <a:ext cx="6583586" cy="396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70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A0AB15-BEDF-354A-BB7A-C062ADEBD7BA}"/>
              </a:ext>
            </a:extLst>
          </p:cNvPr>
          <p:cNvSpPr/>
          <p:nvPr/>
        </p:nvSpPr>
        <p:spPr>
          <a:xfrm>
            <a:off x="463179" y="1507630"/>
            <a:ext cx="8052171" cy="80481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p1 &lt;- calc_prefpair_profiles(g1)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plot(p1, min.y.prof = 0.25, max.y.prof = 0.40)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F29CE-5AF7-2D46-81C1-B122866A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039" y="2503119"/>
            <a:ext cx="6884450" cy="435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88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genomic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84B148-EDC4-6242-AE67-9DF311E03B53}"/>
              </a:ext>
            </a:extLst>
          </p:cNvPr>
          <p:cNvSpPr/>
          <p:nvPr/>
        </p:nvSpPr>
        <p:spPr>
          <a:xfrm>
            <a:off x="475160" y="1428420"/>
            <a:ext cx="3911847" cy="307269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Functions ####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phasing_and_hmm_rf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fl &lt;- paste0(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"output_map_ch_"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X$seq$sequence[1],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".txt"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sink(fl)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map &lt;- est_rf_hmm_sequential(input.seq = X$seq,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start.set = 3,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thres.twopt = 10,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thres.hmm = 50,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extend.tail = 30,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twopt = X$tpt,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phase.number.limit = 20,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sub.map.size.diff.limit = 5)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sink()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error_model &lt;-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error = 0.05, tol = 10e-4){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X$maps[[1]]$seq.rf &lt;- rep(0.01,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length(X$maps[[1]]$seq.rf))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x &lt;- est_full_hmm_with_global_error(input.map = X,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error = 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tol = tol,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verbose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475160" y="4605753"/>
            <a:ext cx="3911847" cy="2132798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146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221A32-7311-4A45-A9A2-C5937F29CE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892" y="1357535"/>
            <a:ext cx="3227424" cy="28019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0F885-3198-EA48-827A-7A4F8ACA5C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7686" y="1207622"/>
            <a:ext cx="3227424" cy="31017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9E226F-B40F-DC4A-9D5A-77EFD2560F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41" y="4548301"/>
            <a:ext cx="5152117" cy="190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372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6EEE8-0A5E-7B4C-A4D4-22314DEB2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97" y="1377146"/>
            <a:ext cx="3111832" cy="13965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E07E9-BCFC-9E47-9F51-9776C351AF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18"/>
          <a:stretch/>
        </p:blipFill>
        <p:spPr>
          <a:xfrm>
            <a:off x="3387073" y="1375921"/>
            <a:ext cx="1902642" cy="1396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92F6BD-6CFC-8545-BD8B-A9C80FCFA1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418"/>
          <a:stretch/>
        </p:blipFill>
        <p:spPr>
          <a:xfrm>
            <a:off x="5405659" y="1375921"/>
            <a:ext cx="1902642" cy="13965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6FBD40-E79D-F342-B509-212D8A3C79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583" y="2968712"/>
            <a:ext cx="2546347" cy="1399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31CDF6-B70D-E242-82F1-9E3BF893B6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5612" y="2955459"/>
            <a:ext cx="1650925" cy="13953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287594-0E4A-C94A-B7D3-512E13C4C5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1219" y="2955458"/>
            <a:ext cx="1906525" cy="13953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29B1749-69A5-6F4B-B1BF-4119F616FE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2426" y="2916328"/>
            <a:ext cx="1873003" cy="13953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B3E0DA-CFFB-9243-8684-59B9E5F9C2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97" y="4562958"/>
            <a:ext cx="1870161" cy="139946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9335E6-459A-C844-9191-39CC3689973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7970" y="4562958"/>
            <a:ext cx="2120224" cy="13953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1A6CFB-AF6E-2E4B-ABB0-2EFEB2AFA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0194" y="4562959"/>
            <a:ext cx="1551049" cy="13959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5E570A2-9853-1F43-AA02-13B06EA5D94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33243" y="4563192"/>
            <a:ext cx="1608752" cy="139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916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27BAC1-B5C5-B54A-91A3-ADBD4239E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17" y="1307917"/>
            <a:ext cx="4656650" cy="312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BB44D-50D3-A540-BFAD-3419D82811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94" y="4854722"/>
            <a:ext cx="2299079" cy="1638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6BB45F-26A5-674D-93D7-ABE307BA0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2129" y="5339309"/>
            <a:ext cx="2299080" cy="6689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F0314C-D9B5-F44E-BA16-9050064B9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7222" y="1307918"/>
            <a:ext cx="3269561" cy="3125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50508E-509A-2747-AD42-88C0F50CC0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3933" y="5057764"/>
            <a:ext cx="3069821" cy="122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65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map construction – MDS order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4756993" y="1690689"/>
            <a:ext cx="3911847" cy="2000580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Parallel map construction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 &lt;- parallel::makeCluster(12)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parallel::clusterEvalQ(cl,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(mappoly))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parallel::clusterExport(cl,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"dat"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~12.5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 &lt;- parallel::parLapply(cl, LGS, phasing_and_hmm_rf)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~2.5 minutes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MAPs.geno.err &lt;- parallel::parLapply(cl, MAPs.geno,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error_model)</a:t>
            </a: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~22 seconds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genoprob &lt;- parallel::parLapply(cl,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MAPs.geno.err,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calc_genoprob_error,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step = 1, 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error = 0.05)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parallel::stopCluster(cl)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10AD9F-995F-3F44-A101-79801BA4F1E7}"/>
              </a:ext>
            </a:extLst>
          </p:cNvPr>
          <p:cNvSpPr/>
          <p:nvPr/>
        </p:nvSpPr>
        <p:spPr>
          <a:xfrm>
            <a:off x="4756993" y="3883076"/>
            <a:ext cx="3911847" cy="77185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Map results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 &lt;- plot_map_list(MAPs.geno.err, col = "ggstyle")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map.out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plot_genome_vs_map(MAPs.geno.err, same.ch.lg = </a:t>
            </a:r>
            <a:r>
              <a:rPr lang="en-US" sz="800" dirty="0">
                <a:solidFill>
                  <a:srgbClr val="F358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summary_maps(MAPs.geno.err)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export_map_list(MAPs.geno.err, file = "output_map.csv")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C4CE8-2BDD-1B46-A665-46A78C4E0109}"/>
              </a:ext>
            </a:extLst>
          </p:cNvPr>
          <p:cNvSpPr/>
          <p:nvPr/>
        </p:nvSpPr>
        <p:spPr>
          <a:xfrm>
            <a:off x="4756993" y="4846743"/>
            <a:ext cx="3911847" cy="151859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Preferential pairing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pp &lt;- calc_prefpair_profiles(genoprob)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print(pp)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head(pp$prefpair.psi)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plot(pp, P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Q =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Haplotype probabilities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hp &lt;- calc_homoprob(genoprob)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print(hp)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plot(hp, ind = 2, lg = 1:12, use.plotly = FALSE)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ABFCC0-75DF-1C40-B5EA-96FC06E66500}"/>
              </a:ext>
            </a:extLst>
          </p:cNvPr>
          <p:cNvSpPr/>
          <p:nvPr/>
        </p:nvSpPr>
        <p:spPr>
          <a:xfrm>
            <a:off x="295867" y="2786882"/>
            <a:ext cx="3911847" cy="21923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Correspondence with genome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z&lt;-as.numeric(colnames(gr$seq.vs.grouped.snp)[1:12])</a:t>
            </a:r>
          </a:p>
          <a:p>
            <a:endParaRPr lang="en-US" sz="8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8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#### Assembling linkage groups (order based on genome)</a:t>
            </a:r>
          </a:p>
          <a:p>
            <a:r>
              <a:rPr lang="en-US" sz="8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LGS.mds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&lt;-vector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("list"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12)</a:t>
            </a:r>
          </a:p>
          <a:p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(ch </a:t>
            </a:r>
            <a:r>
              <a:rPr lang="en-US" sz="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1:12){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cat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("\n ~~~~~~ ch:"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ch, </a:t>
            </a:r>
            <a:r>
              <a:rPr lang="en-US" sz="8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"...\n"</a:t>
            </a:r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 &lt;- which(z==ch)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s.temp&lt;-make_seq_mappoly(gr, lg, genomic.info = 1)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s.temp.filt &lt;- rf_snp_filter(tpt.temp, 5, 5, 0.15, c(0.05, 1))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m.temp &lt;- make_mat_mappoly(m, s.temp.filt)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g.o &lt;- get_genomic_order(s.temp)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s.g &lt;- make_seq_mappoly(g.o)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tpt.temp &lt;- make_pairs_mappoly(tpt, input.seq = s.g)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LGS.mds[[ch]] &lt;- list(seq = s.g, tpt = tpt.temp)</a:t>
            </a:r>
          </a:p>
          <a:p>
            <a:r>
              <a:rPr lang="en-US" sz="8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11988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831975"/>
          </a:xfrm>
        </p:spPr>
        <p:txBody>
          <a:bodyPr>
            <a:normAutofit/>
          </a:bodyPr>
          <a:lstStyle/>
          <a:p>
            <a:r>
              <a:rPr lang="en-US" dirty="0"/>
              <a:t>From CRAN (stable version)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FDEFAF3-B93C-8A41-808B-E77D7E8A792A}"/>
              </a:ext>
            </a:extLst>
          </p:cNvPr>
          <p:cNvSpPr/>
          <p:nvPr/>
        </p:nvSpPr>
        <p:spPr>
          <a:xfrm>
            <a:off x="782053" y="2466474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40682" y="3975267"/>
            <a:ext cx="7886700" cy="1831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 GitHub (development version)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322DF-463B-F542-B8B4-D60E7CE3AC2C}"/>
              </a:ext>
            </a:extLst>
          </p:cNvPr>
          <p:cNvSpPr/>
          <p:nvPr/>
        </p:nvSpPr>
        <p:spPr>
          <a:xfrm>
            <a:off x="794085" y="4616116"/>
            <a:ext cx="7579894" cy="96252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install.packages(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"devtools"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devtools::install_github(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"mmollina/mappoly"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dependencies=TRUE)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35EA3-2ED8-EA47-B0B4-4D7667FA37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818" y="2237874"/>
            <a:ext cx="430129" cy="522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2D7226-7512-1247-8B97-D47B7FDD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890" y="4368482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51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8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78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99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628650" y="2252357"/>
            <a:ext cx="8202529" cy="36380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NULL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for(i in c(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9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)){ </a:t>
            </a:r>
            <a:r>
              <a:rPr lang="en-US" sz="1200" dirty="0">
                <a:solidFill>
                  <a:srgbClr val="18A46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#for the complete dataset use 1:12 instead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"Loading chromosome"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"..."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200" dirty="0">
              <a:solidFill>
                <a:srgbClr val="AD005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tempfl &lt;- tempfile(pattern = paste0(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"ch"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i), fileext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x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/mmollina/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MAPpoly_vignettes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/raw/master/data/BT/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sweetpotato_chr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address &lt;- paste0(x, i,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</a:t>
            </a:r>
            <a:r>
              <a:rPr lang="en-US" sz="1200" dirty="0" err="1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vcf.gz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download.file(url = address, destfile = tempfl, quiet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&lt;- read_vcf(file = tempfl,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.1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"PARENT1"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.2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"PARENT2"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verbose = FALSE)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dat &lt;-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merge_datasets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(dat,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dattemp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cat(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"\n"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unlink(tempfl)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944479" y="1420162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VCF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88A38-994B-A248-B8D9-51A51013D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113" y="2045810"/>
            <a:ext cx="430129" cy="522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6D5040-D966-0540-9036-FA33ECECB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216" y="2075002"/>
            <a:ext cx="552007" cy="46438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67111B2-6394-AF44-B11D-D104C05A63F7}"/>
              </a:ext>
            </a:extLst>
          </p:cNvPr>
          <p:cNvSpPr/>
          <p:nvPr/>
        </p:nvSpPr>
        <p:spPr>
          <a:xfrm>
            <a:off x="7778252" y="2073280"/>
            <a:ext cx="467832" cy="467832"/>
          </a:xfrm>
          <a:prstGeom prst="ellipse">
            <a:avLst/>
          </a:prstGeom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7178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80478"/>
            <a:ext cx="3609053" cy="41118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b="1" dirty="0"/>
              <a:t>Supported datasets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MAPpoly files</a:t>
            </a:r>
          </a:p>
          <a:p>
            <a:pPr lvl="1"/>
            <a:r>
              <a:rPr lang="en-US" sz="2800" dirty="0"/>
              <a:t>Discrete dosage</a:t>
            </a:r>
          </a:p>
          <a:p>
            <a:pPr lvl="1"/>
            <a:r>
              <a:rPr lang="en-US" sz="2800" dirty="0"/>
              <a:t>Dosage Probability</a:t>
            </a:r>
          </a:p>
          <a:p>
            <a:r>
              <a:rPr lang="en-US" sz="2800" dirty="0"/>
              <a:t>CSV files</a:t>
            </a:r>
          </a:p>
          <a:p>
            <a:r>
              <a:rPr lang="en-US" sz="2800" dirty="0">
                <a:hlinkClick r:id="rId2"/>
              </a:rPr>
              <a:t>fitPoly</a:t>
            </a:r>
            <a:r>
              <a:rPr lang="en-US" sz="2800" dirty="0"/>
              <a:t> files</a:t>
            </a:r>
          </a:p>
          <a:p>
            <a:r>
              <a:rPr lang="en-US" sz="2800" dirty="0"/>
              <a:t>VCF files</a:t>
            </a:r>
          </a:p>
          <a:p>
            <a:pPr lvl="1"/>
            <a:r>
              <a:rPr lang="en-US" sz="2800" dirty="0"/>
              <a:t>Discrete dosage</a:t>
            </a:r>
          </a:p>
          <a:p>
            <a:pPr lvl="1"/>
            <a:r>
              <a:rPr lang="en-US" sz="2800" dirty="0"/>
              <a:t>Dosage Probability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12" name="Picture 11" descr="A picture containing drawing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BA2BAAE-3656-514F-900D-72ECCD754FC3}"/>
              </a:ext>
            </a:extLst>
          </p:cNvPr>
          <p:cNvSpPr txBox="1">
            <a:spLocks/>
          </p:cNvSpPr>
          <p:nvPr/>
        </p:nvSpPr>
        <p:spPr>
          <a:xfrm>
            <a:off x="4906299" y="2086350"/>
            <a:ext cx="3404935" cy="32561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800" b="1" dirty="0"/>
              <a:t>Supported R objects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  <a:p>
            <a:r>
              <a:rPr lang="en-US" sz="2800" dirty="0">
                <a:hlinkClick r:id="rId5"/>
              </a:rPr>
              <a:t>updog</a:t>
            </a:r>
            <a:r>
              <a:rPr lang="en-US" sz="2800" dirty="0"/>
              <a:t> objects</a:t>
            </a:r>
          </a:p>
          <a:p>
            <a:r>
              <a:rPr lang="en-US" sz="2800" dirty="0">
                <a:hlinkClick r:id="rId6"/>
              </a:rPr>
              <a:t>polyRAD</a:t>
            </a:r>
            <a:r>
              <a:rPr lang="en-US" sz="2800" dirty="0"/>
              <a:t> objects</a:t>
            </a:r>
          </a:p>
          <a:p>
            <a:r>
              <a:rPr lang="en-US" sz="2800" dirty="0">
                <a:hlinkClick r:id="rId7"/>
              </a:rPr>
              <a:t>polymapR</a:t>
            </a:r>
            <a:endParaRPr lang="en-US" sz="2800" dirty="0"/>
          </a:p>
          <a:p>
            <a:pPr lvl="1"/>
            <a:r>
              <a:rPr lang="en-US" sz="2800" dirty="0"/>
              <a:t>datasets</a:t>
            </a:r>
          </a:p>
          <a:p>
            <a:pPr lvl="1"/>
            <a:r>
              <a:rPr lang="en-US" sz="2800" dirty="0"/>
              <a:t>maps </a:t>
            </a:r>
          </a:p>
        </p:txBody>
      </p:sp>
    </p:spTree>
    <p:extLst>
      <p:ext uri="{BB962C8B-B14F-4D97-AF65-F5344CB8AC3E}">
        <p14:creationId xmlns:p14="http://schemas.microsoft.com/office/powerpoint/2010/main" val="255290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50D27C6-2D10-9D46-924C-015D6AD74608}"/>
              </a:ext>
            </a:extLst>
          </p:cNvPr>
          <p:cNvSpPr txBox="1">
            <a:spLocks/>
          </p:cNvSpPr>
          <p:nvPr/>
        </p:nvSpPr>
        <p:spPr>
          <a:xfrm>
            <a:off x="626805" y="1415590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reading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MAPpoly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 &lt;- read_geno(file.in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MAPpoly with genotype probabilities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dat.mappoly.prob &lt;- read_geno_prob(file.in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'path_to_input_file)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39117" y="3456366"/>
            <a:ext cx="107169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CSV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3DCE91-794F-244D-874B-1CE69226E35F}"/>
              </a:ext>
            </a:extLst>
          </p:cNvPr>
          <p:cNvSpPr/>
          <p:nvPr/>
        </p:nvSpPr>
        <p:spPr>
          <a:xfrm>
            <a:off x="688862" y="3719050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dat.csv &lt;- read_geno_csv(file.in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B2034E0-329C-9143-9829-AFE91458B8AD}"/>
              </a:ext>
            </a:extLst>
          </p:cNvPr>
          <p:cNvSpPr txBox="1">
            <a:spLocks/>
          </p:cNvSpPr>
          <p:nvPr/>
        </p:nvSpPr>
        <p:spPr>
          <a:xfrm>
            <a:off x="626805" y="4223055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4. fitPoly, supports genotype probabilities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688276" y="4535307"/>
            <a:ext cx="8202529" cy="68687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dat.fitpoly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CEE93-F733-C045-9F57-DD606CD79F47}"/>
              </a:ext>
            </a:extLst>
          </p:cNvPr>
          <p:cNvSpPr txBox="1">
            <a:spLocks/>
          </p:cNvSpPr>
          <p:nvPr/>
        </p:nvSpPr>
        <p:spPr>
          <a:xfrm>
            <a:off x="626805" y="5335917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5. VCF files, supports genotype probabilities (PL field)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688276" y="5610834"/>
            <a:ext cx="8202529" cy="109476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dat.vcf &lt;- read_vcf(file.in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'path_to_input_file'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min.gt.depth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min.av.depth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3173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7ADB8A3-5EEC-E548-9687-0F4E24101B54}"/>
              </a:ext>
            </a:extLst>
          </p:cNvPr>
          <p:cNvSpPr txBox="1">
            <a:spLocks/>
          </p:cNvSpPr>
          <p:nvPr/>
        </p:nvSpPr>
        <p:spPr>
          <a:xfrm>
            <a:off x="626805" y="1916335"/>
            <a:ext cx="16332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1. updog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8153D-E498-3449-9E38-F244278F0F2D}"/>
              </a:ext>
            </a:extLst>
          </p:cNvPr>
          <p:cNvSpPr/>
          <p:nvPr/>
        </p:nvSpPr>
        <p:spPr>
          <a:xfrm>
            <a:off x="688277" y="2223600"/>
            <a:ext cx="8202529" cy="30912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dat.updog &lt;- import_from_updog(object = input_multidog_object)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69523BB-6DD0-EB4F-93DE-2E57366DC16C}"/>
              </a:ext>
            </a:extLst>
          </p:cNvPr>
          <p:cNvSpPr txBox="1">
            <a:spLocks/>
          </p:cNvSpPr>
          <p:nvPr/>
        </p:nvSpPr>
        <p:spPr>
          <a:xfrm>
            <a:off x="626805" y="2739213"/>
            <a:ext cx="5635682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polyRAD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E9A79-170A-F94A-BDAA-DFC735BB00E3}"/>
              </a:ext>
            </a:extLst>
          </p:cNvPr>
          <p:cNvSpPr/>
          <p:nvPr/>
        </p:nvSpPr>
        <p:spPr>
          <a:xfrm>
            <a:off x="688277" y="3020198"/>
            <a:ext cx="8202529" cy="34083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dat.polyRAD &lt;- polyRAD::Export_MAPpoly(object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'polyrad_object'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42AADE1-0A76-3445-8441-165122F76258}"/>
              </a:ext>
            </a:extLst>
          </p:cNvPr>
          <p:cNvSpPr txBox="1">
            <a:spLocks/>
          </p:cNvSpPr>
          <p:nvPr/>
        </p:nvSpPr>
        <p:spPr>
          <a:xfrm>
            <a:off x="626805" y="3544563"/>
            <a:ext cx="8251687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3. polymapR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60B7AF-4ED2-9F40-8FD5-F185B12663B3}"/>
              </a:ext>
            </a:extLst>
          </p:cNvPr>
          <p:cNvSpPr/>
          <p:nvPr/>
        </p:nvSpPr>
        <p:spPr>
          <a:xfrm>
            <a:off x="732964" y="4214925"/>
            <a:ext cx="8202529" cy="979451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dat.polymapr &lt;- import_data_from_polymapR(input.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polymapR_screened_data,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'P1'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 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                             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'P2'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6C6F0D-5D05-A640-B268-0BE7F027F05F}"/>
              </a:ext>
            </a:extLst>
          </p:cNvPr>
          <p:cNvSpPr/>
          <p:nvPr/>
        </p:nvSpPr>
        <p:spPr>
          <a:xfrm>
            <a:off x="732965" y="5688621"/>
            <a:ext cx="8202529" cy="584764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map.polymapr &lt;- import_phased_maplist_from_polymapR(maplist = phased_maplist,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                            mappoly.data = mappoly.data)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4F57B-6235-8440-9ACD-CDC2B24E14E8}"/>
              </a:ext>
            </a:extLst>
          </p:cNvPr>
          <p:cNvSpPr txBox="1"/>
          <p:nvPr/>
        </p:nvSpPr>
        <p:spPr>
          <a:xfrm>
            <a:off x="732964" y="3908988"/>
            <a:ext cx="1420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A1DB3-61EB-C240-8E44-1D599311D112}"/>
              </a:ext>
            </a:extLst>
          </p:cNvPr>
          <p:cNvSpPr txBox="1"/>
          <p:nvPr/>
        </p:nvSpPr>
        <p:spPr>
          <a:xfrm>
            <a:off x="732965" y="5350067"/>
            <a:ext cx="150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Importing maps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F279B4F-5C99-B849-868D-28E3ECC14B2E}"/>
              </a:ext>
            </a:extLst>
          </p:cNvPr>
          <p:cNvSpPr txBox="1">
            <a:spLocks/>
          </p:cNvSpPr>
          <p:nvPr/>
        </p:nvSpPr>
        <p:spPr>
          <a:xfrm>
            <a:off x="468890" y="1427528"/>
            <a:ext cx="410311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MAPpoly data importing functions</a:t>
            </a:r>
          </a:p>
        </p:txBody>
      </p:sp>
    </p:spTree>
    <p:extLst>
      <p:ext uri="{BB962C8B-B14F-4D97-AF65-F5344CB8AC3E}">
        <p14:creationId xmlns:p14="http://schemas.microsoft.com/office/powerpoint/2010/main" val="1839871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Reading/importing datasets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9C67A82-1A94-8E44-97BB-422FCC34CC78}"/>
              </a:ext>
            </a:extLst>
          </p:cNvPr>
          <p:cNvSpPr/>
          <p:nvPr/>
        </p:nvSpPr>
        <p:spPr>
          <a:xfrm>
            <a:off x="226828" y="2125676"/>
            <a:ext cx="8829412" cy="3301355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setwd(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"~/repos/SCRI/MAPpoly/"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address &lt;-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"https://github.com/mmollina/SCRI/raw/main/data/fitpoly_tetra_call/B2721_scores.zip"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tempfl &lt;- tempfile(pattern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"B2721_CC_"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fileext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".zip"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download.file(url = address, destfile = tempfl)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unzip(tempfl, files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unlink(tempfl)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dat &lt;- read_fitpoly(file.in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"B2721_scores.dat"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ploidy = </a:t>
            </a:r>
            <a:r>
              <a:rPr lang="en-US" sz="1200" dirty="0">
                <a:solidFill>
                  <a:srgbClr val="AB4C0D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parent1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"Atlantic"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parent2 =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"B1829"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verbose = TRUE)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source(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"get_solcap_snp_pos.R"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plot(dat)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print(dat, detailed = TRUE)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76CF14A-1329-B146-AF32-2683F2521C1C}"/>
              </a:ext>
            </a:extLst>
          </p:cNvPr>
          <p:cNvSpPr txBox="1">
            <a:spLocks/>
          </p:cNvSpPr>
          <p:nvPr/>
        </p:nvSpPr>
        <p:spPr>
          <a:xfrm>
            <a:off x="944479" y="1420162"/>
            <a:ext cx="7886700" cy="397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Example: reading fitPoly files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4BD097-EC81-334A-AB0A-5F76BAFA3E49}"/>
              </a:ext>
            </a:extLst>
          </p:cNvPr>
          <p:cNvSpPr/>
          <p:nvPr/>
        </p:nvSpPr>
        <p:spPr>
          <a:xfrm>
            <a:off x="226828" y="5642812"/>
            <a:ext cx="8795833" cy="1032142"/>
          </a:xfrm>
          <a:prstGeom prst="rect">
            <a:avLst/>
          </a:prstGeom>
          <a:solidFill>
            <a:srgbClr val="EAF8EA">
              <a:alpha val="46000"/>
            </a:srgb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Genotype calling using fitPoly: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https://github.com/mmollina/SCRI/blob/main/data/fitpoly_tetra_call/B2721_fitpoly_call.R</a:t>
            </a:r>
            <a:endParaRPr lang="en-US" sz="1200" dirty="0">
              <a:solidFill>
                <a:srgbClr val="10101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 Solanum tuberosum genome v4.03 information: 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https://github.com/mmollina/SCRI/blob/main/MAPpoly/get_solcap_snp_pos.R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3AD7992-F67F-634E-9044-72B5B877F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8421" y="5472215"/>
            <a:ext cx="343325" cy="34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1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data loaded from fitPoly files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F1187-C97F-204B-A593-AB991563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645" y="1601359"/>
            <a:ext cx="5607111" cy="4746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81A63D-3994-D94B-812B-B68A385B82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40" y="1512028"/>
            <a:ext cx="2695603" cy="520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529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specific marker</a:t>
            </a:r>
          </a:p>
        </p:txBody>
      </p:sp>
      <p:pic>
        <p:nvPicPr>
          <p:cNvPr id="12" name="Picture 11" descr="A picture containing drawing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8B315B4-86E4-0E4A-B1C8-44DDBEA40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221" y="44547"/>
            <a:ext cx="971019" cy="111535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B4A79A7-4A68-EE44-A7C8-E2209AA70EE7}"/>
              </a:ext>
            </a:extLst>
          </p:cNvPr>
          <p:cNvSpPr/>
          <p:nvPr/>
        </p:nvSpPr>
        <p:spPr>
          <a:xfrm>
            <a:off x="8503840" y="6258958"/>
            <a:ext cx="467832" cy="467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Rounded MT Bold" panose="020F0704030504030204" pitchFamily="34" charset="77"/>
                <a:cs typeface="Biome" panose="020B0604020202020204" pitchFamily="34" charset="0"/>
              </a:rPr>
              <a:t>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8E320D-6A60-F242-BD2A-37B2454B41C4}"/>
              </a:ext>
            </a:extLst>
          </p:cNvPr>
          <p:cNvSpPr/>
          <p:nvPr/>
        </p:nvSpPr>
        <p:spPr>
          <a:xfrm>
            <a:off x="628650" y="1585548"/>
            <a:ext cx="3366977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738)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738)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12CC85-501B-764A-B805-A238A732D6FF}"/>
              </a:ext>
            </a:extLst>
          </p:cNvPr>
          <p:cNvSpPr/>
          <p:nvPr/>
        </p:nvSpPr>
        <p:spPr>
          <a:xfrm>
            <a:off x="5253819" y="1585547"/>
            <a:ext cx="3600893" cy="851439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plot_mrk_info(dat,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print_mrk(dat, </a:t>
            </a:r>
            <a:r>
              <a:rPr lang="en-US" sz="1200" dirty="0">
                <a:solidFill>
                  <a:srgbClr val="AD0058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"solcap_snp_c1_3722"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D0411-9CBF-4440-B33F-B084F338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64" y="2699955"/>
            <a:ext cx="2483145" cy="2376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884060-F361-E942-8681-57562E4292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554" y="5339496"/>
            <a:ext cx="2425166" cy="13276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032693-4798-E245-96EB-49A51C05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2694" y="2699955"/>
            <a:ext cx="2483145" cy="237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13B8B5-B086-C441-973B-4AA5E653E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2681" y="5334167"/>
            <a:ext cx="2443158" cy="132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81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28345</TotalTime>
  <Words>3302</Words>
  <Application>Microsoft Macintosh PowerPoint</Application>
  <PresentationFormat>On-screen Show (4:3)</PresentationFormat>
  <Paragraphs>370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Rounded MT Bold</vt:lpstr>
      <vt:lpstr>Calibri</vt:lpstr>
      <vt:lpstr>Calibri Light</vt:lpstr>
      <vt:lpstr>Consolas</vt:lpstr>
      <vt:lpstr>Office Theme</vt:lpstr>
      <vt:lpstr>MAPpoly training section </vt:lpstr>
      <vt:lpstr>Outline</vt:lpstr>
      <vt:lpstr>Installation</vt:lpstr>
      <vt:lpstr>Reading/importing datasets</vt:lpstr>
      <vt:lpstr>Reading/importing datasets</vt:lpstr>
      <vt:lpstr>Reading/importing datasets</vt:lpstr>
      <vt:lpstr>Reading/importing datasets</vt:lpstr>
      <vt:lpstr>Inspecting data loaded from fitPoly files</vt:lpstr>
      <vt:lpstr>Inspecting specific marker</vt:lpstr>
      <vt:lpstr>Filtering by missing data</vt:lpstr>
      <vt:lpstr>Filtering by segregation distortion</vt:lpstr>
      <vt:lpstr>Two-point analysis</vt:lpstr>
      <vt:lpstr>Recombination fraction matrix</vt:lpstr>
      <vt:lpstr>Filtering by pairwise recombination fraction</vt:lpstr>
      <vt:lpstr>Filtering by pairwise recombination fraction</vt:lpstr>
      <vt:lpstr>Ordering within a specific linkage group</vt:lpstr>
      <vt:lpstr>Ordering within a specific linkage group</vt:lpstr>
      <vt:lpstr>Phasing and HMM estimation of distance</vt:lpstr>
      <vt:lpstr>Phasing and HMM estimation of distance</vt:lpstr>
      <vt:lpstr>Resulting map</vt:lpstr>
      <vt:lpstr>Resulting map – error modeling</vt:lpstr>
      <vt:lpstr>Resulting map: 20-30 cM segment</vt:lpstr>
      <vt:lpstr>Probabilistic haplotype reconstruction</vt:lpstr>
      <vt:lpstr>Preferential pairing profiles</vt:lpstr>
      <vt:lpstr>Parallel map construction – genomic order</vt:lpstr>
      <vt:lpstr>Results</vt:lpstr>
      <vt:lpstr>Results</vt:lpstr>
      <vt:lpstr>Results</vt:lpstr>
      <vt:lpstr>Parallel map construction – MDS order</vt:lpstr>
      <vt:lpstr>Results</vt:lpstr>
      <vt:lpstr>Results</vt:lpstr>
      <vt:lpstr>Results</vt:lpstr>
      <vt:lpstr>Reading/importing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188</cp:revision>
  <dcterms:created xsi:type="dcterms:W3CDTF">2019-10-28T21:32:32Z</dcterms:created>
  <dcterms:modified xsi:type="dcterms:W3CDTF">2020-12-16T00:31:28Z</dcterms:modified>
</cp:coreProperties>
</file>